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2"/>
  </p:notesMasterIdLst>
  <p:sldIdLst>
    <p:sldId id="282" r:id="rId2"/>
    <p:sldId id="256" r:id="rId3"/>
    <p:sldId id="267" r:id="rId4"/>
    <p:sldId id="268" r:id="rId5"/>
    <p:sldId id="273" r:id="rId6"/>
    <p:sldId id="269" r:id="rId7"/>
    <p:sldId id="314" r:id="rId8"/>
    <p:sldId id="315" r:id="rId9"/>
    <p:sldId id="316" r:id="rId10"/>
    <p:sldId id="292" r:id="rId11"/>
    <p:sldId id="299" r:id="rId12"/>
    <p:sldId id="304" r:id="rId13"/>
    <p:sldId id="318" r:id="rId14"/>
    <p:sldId id="306" r:id="rId15"/>
    <p:sldId id="307" r:id="rId16"/>
    <p:sldId id="308" r:id="rId17"/>
    <p:sldId id="317" r:id="rId18"/>
    <p:sldId id="313" r:id="rId19"/>
    <p:sldId id="312" r:id="rId20"/>
    <p:sldId id="270" r:id="rId2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3"/>
            <p14:sldId id="269"/>
            <p14:sldId id="314"/>
            <p14:sldId id="315"/>
            <p14:sldId id="316"/>
            <p14:sldId id="292"/>
            <p14:sldId id="299"/>
            <p14:sldId id="304"/>
            <p14:sldId id="318"/>
            <p14:sldId id="306"/>
            <p14:sldId id="307"/>
            <p14:sldId id="308"/>
            <p14:sldId id="317"/>
            <p14:sldId id="313"/>
            <p14:sldId id="312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91744" autoAdjust="0"/>
  </p:normalViewPr>
  <p:slideViewPr>
    <p:cSldViewPr snapToGrid="0" showGuides="1">
      <p:cViewPr>
        <p:scale>
          <a:sx n="100" d="100"/>
          <a:sy n="100" d="100"/>
        </p:scale>
        <p:origin x="738" y="12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와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차이점</a:t>
            </a:r>
            <a:endParaRPr lang="en-US" altLang="ko-KR" dirty="0"/>
          </a:p>
          <a:p>
            <a:r>
              <a:rPr lang="ko-KR" altLang="en-US" dirty="0"/>
              <a:t>이전에 설명한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영원한 죽음은 </a:t>
            </a:r>
            <a:r>
              <a:rPr lang="en-US" altLang="ko-KR" dirty="0"/>
              <a:t>‘</a:t>
            </a:r>
            <a:r>
              <a:rPr lang="ko-KR" altLang="en-US" dirty="0"/>
              <a:t>희망 편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유저간의</a:t>
            </a:r>
            <a:r>
              <a:rPr lang="ko-KR" altLang="en-US" dirty="0"/>
              <a:t> 개인 편차가 있다는 것은 부정할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과연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좋아하는 유저만 타겟으로 개발하는 것은 옳을 까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매니악한</a:t>
            </a:r>
            <a:r>
              <a:rPr lang="ko-KR" altLang="en-US" dirty="0"/>
              <a:t> 요소를 좋아하는 유저는 소수이다</a:t>
            </a:r>
            <a:r>
              <a:rPr lang="en-US" altLang="ko-KR" dirty="0"/>
              <a:t>. </a:t>
            </a:r>
            <a:r>
              <a:rPr lang="ko-KR" altLang="en-US" dirty="0"/>
              <a:t>반대로 그렇지 않은 사람이 대다수라는 것은 부종할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상업적으로 성공하기 위해서는 위 설명한 요소를 적절이 조절할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7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두개 줄이고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35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79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2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5598234"/>
              </p:ext>
            </p:extLst>
          </p:nvPr>
        </p:nvGraphicFramePr>
        <p:xfrm>
          <a:off x="838200" y="808038"/>
          <a:ext cx="10515597" cy="430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12.24~12.()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죽음이라는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95929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23111"/>
            <a:ext cx="5554384" cy="1531470"/>
          </a:xfrm>
          <a:prstGeom prst="roundRect">
            <a:avLst>
              <a:gd name="adj" fmla="val 2012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338804" y="3630052"/>
            <a:ext cx="947033" cy="88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7" y="3647007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3028843" y="462337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228209" y="450712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1094715" y="466014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4E5675CE-3A9A-43CC-98AC-48A8E202391E}"/>
              </a:ext>
            </a:extLst>
          </p:cNvPr>
          <p:cNvSpPr/>
          <p:nvPr/>
        </p:nvSpPr>
        <p:spPr>
          <a:xfrm>
            <a:off x="1913200" y="390325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CF58FF2-F53A-4928-823D-57C17EE7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52" y="3490209"/>
            <a:ext cx="1227062" cy="12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E87650-AD18-43E3-AAE1-3E8B0DFD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72" y="5094972"/>
            <a:ext cx="1173358" cy="11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405E04-BEEF-4714-AC77-21CBB5D4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73" y="5085268"/>
            <a:ext cx="1263445" cy="126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영원한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세이브 </a:t>
            </a:r>
            <a:r>
              <a:rPr lang="ko-KR" altLang="en-US" sz="1200" dirty="0" err="1">
                <a:solidFill>
                  <a:schemeClr val="tx1"/>
                </a:solidFill>
              </a:rPr>
              <a:t>포이트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죽으면 캐릭터가 삭제되거나 초기화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캐릭터의 성장을 위해 들였던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숙련도에 비해 낮은 과정을 반복적으로 플레이 해야 하는 지루함 때문에 죽음의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높은 긴장과 이완을 오가며 숙련도 성장을 시각적으로 확인할 수 있어 몰입이 생기며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큰 페널티 만큼 극복 시 얻는 성취감이 다른 게임에 비해 높기 때문에 플레이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533676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120314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1986400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02193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563687" y="3768905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1441836" y="4701110"/>
            <a:ext cx="3223725" cy="1255218"/>
            <a:chOff x="1253577" y="4513276"/>
            <a:chExt cx="3223725" cy="1255218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77" y="4959465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6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39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기존 게임은 세이브 포인트를 통해 다양한 스토리와 상황을 경험할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죽음은 잃는 것에 대한 페널티가 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때문에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선택의 순간에 신중함을 요구하게 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7" name="Picture 2">
                <a:extLst>
                  <a:ext uri="{FF2B5EF4-FFF2-40B4-BE49-F238E27FC236}">
                    <a16:creationId xmlns:a16="http://schemas.microsoft.com/office/drawing/2014/main" id="{C18C717C-D00F-4C05-9D51-0EC55583EC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597" y="4692519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6">
                <a:extLst>
                  <a:ext uri="{FF2B5EF4-FFF2-40B4-BE49-F238E27FC236}">
                    <a16:creationId xmlns:a16="http://schemas.microsoft.com/office/drawing/2014/main" id="{4C7B1BD8-61CB-4AC1-AC62-7A5EC4C316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713" y="4604763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ECA2BFC-D16D-4B84-8147-ECD8D2095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278" y="5011221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16">
                <a:extLst>
                  <a:ext uri="{FF2B5EF4-FFF2-40B4-BE49-F238E27FC236}">
                    <a16:creationId xmlns:a16="http://schemas.microsoft.com/office/drawing/2014/main" id="{2EA0722F-1681-45AB-A926-DF697F59C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10" y="4533540"/>
                <a:ext cx="646060" cy="64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294A3-F7BA-4675-AA87-E17441DA3A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영구적 죽음과 자원관리의 상호작용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F13A8B-0700-41B6-9A36-1698D62479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CDD8DDC-58F9-4596-A00D-CBEDC77D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9BA5DD-FC6B-4C3C-9DA9-69A4E5F16AA3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927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하지만 완벽하지만 않은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게임을 반복적으로 플레이하다 보면 결과적으로 지루해질 수 밖에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멀티 플레이가 가능한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플레이 경험을 느끼게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덕분에 게임의 수명이 싱글 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패키지 게임과 달리 길어질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매번 반복적으로 플레이하는 지루함을 새로운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D50EA1-5706-4A6E-B881-35FD6F892110}"/>
              </a:ext>
            </a:extLst>
          </p:cNvPr>
          <p:cNvGrpSpPr/>
          <p:nvPr/>
        </p:nvGrpSpPr>
        <p:grpSpPr>
          <a:xfrm>
            <a:off x="6256440" y="4341973"/>
            <a:ext cx="2282992" cy="2161168"/>
            <a:chOff x="6256440" y="4341973"/>
            <a:chExt cx="2282992" cy="21611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7C0E3E-4239-4495-8D64-3FB90F88FFA2}"/>
                </a:ext>
              </a:extLst>
            </p:cNvPr>
            <p:cNvGrpSpPr/>
            <p:nvPr/>
          </p:nvGrpSpPr>
          <p:grpSpPr>
            <a:xfrm>
              <a:off x="6265824" y="4341973"/>
              <a:ext cx="2264223" cy="1105239"/>
              <a:chOff x="6353155" y="4253029"/>
              <a:chExt cx="4674671" cy="228185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0DA80A2-BD2B-486A-A3F5-87DA89657268}"/>
                  </a:ext>
                </a:extLst>
              </p:cNvPr>
              <p:cNvGrpSpPr/>
              <p:nvPr/>
            </p:nvGrpSpPr>
            <p:grpSpPr>
              <a:xfrm>
                <a:off x="6724678" y="4253029"/>
                <a:ext cx="4303148" cy="2281857"/>
                <a:chOff x="958571" y="4253029"/>
                <a:chExt cx="4303148" cy="22818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0A9B5C1-E336-48CC-85EA-6029121CA846}"/>
                    </a:ext>
                  </a:extLst>
                </p:cNvPr>
                <p:cNvGrpSpPr/>
                <p:nvPr/>
              </p:nvGrpSpPr>
              <p:grpSpPr>
                <a:xfrm>
                  <a:off x="1447836" y="4253029"/>
                  <a:ext cx="3813883" cy="2281857"/>
                  <a:chOff x="1447836" y="4253029"/>
                  <a:chExt cx="3813883" cy="2281857"/>
                </a:xfrm>
              </p:grpSpPr>
              <p:pic>
                <p:nvPicPr>
                  <p:cNvPr id="82" name="Picture 16">
                    <a:extLst>
                      <a:ext uri="{FF2B5EF4-FFF2-40B4-BE49-F238E27FC236}">
                        <a16:creationId xmlns:a16="http://schemas.microsoft.com/office/drawing/2014/main" id="{8FA7F68C-E45D-49BC-B10C-F2D74F3CB4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1447836" y="5179921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16">
                    <a:extLst>
                      <a:ext uri="{FF2B5EF4-FFF2-40B4-BE49-F238E27FC236}">
                        <a16:creationId xmlns:a16="http://schemas.microsoft.com/office/drawing/2014/main" id="{1CBC695C-23C8-4B29-B397-CE170A4904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3049134" y="4253029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" name="Picture 20">
                  <a:extLst>
                    <a:ext uri="{FF2B5EF4-FFF2-40B4-BE49-F238E27FC236}">
                      <a16:creationId xmlns:a16="http://schemas.microsoft.com/office/drawing/2014/main" id="{23BBF265-57CB-48E1-8175-B5A354CDF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8571" y="5485686"/>
                  <a:ext cx="1018791" cy="1018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8">
                  <a:extLst>
                    <a:ext uri="{FF2B5EF4-FFF2-40B4-BE49-F238E27FC236}">
                      <a16:creationId xmlns:a16="http://schemas.microsoft.com/office/drawing/2014/main" id="{CC299B96-438A-47AA-AFE1-888A2724D0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2876106" y="4529422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0">
                  <a:extLst>
                    <a:ext uri="{FF2B5EF4-FFF2-40B4-BE49-F238E27FC236}">
                      <a16:creationId xmlns:a16="http://schemas.microsoft.com/office/drawing/2014/main" id="{14DAAE8F-A08C-466E-B7ED-95FCB4729B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6" t="10291" r="12000" b="12706"/>
                <a:stretch/>
              </p:blipFill>
              <p:spPr bwMode="auto">
                <a:xfrm>
                  <a:off x="3876278" y="5370651"/>
                  <a:ext cx="392261" cy="40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12">
                  <a:extLst>
                    <a:ext uri="{FF2B5EF4-FFF2-40B4-BE49-F238E27FC236}">
                      <a16:creationId xmlns:a16="http://schemas.microsoft.com/office/drawing/2014/main" id="{22ACA646-034E-4D9C-9CA3-BD5821B45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4567101" y="4943468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8">
                  <a:extLst>
                    <a:ext uri="{FF2B5EF4-FFF2-40B4-BE49-F238E27FC236}">
                      <a16:creationId xmlns:a16="http://schemas.microsoft.com/office/drawing/2014/main" id="{0B8D1C8C-7F3E-4000-B432-539698C16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3049134" y="5825013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F4008B-A633-45EE-AD15-A504EF64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2096590" y="4717024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E58FBE6D-73C1-46D1-AF24-CE37DF56EBB9}"/>
                  </a:ext>
                </a:extLst>
              </p:cNvPr>
              <p:cNvSpPr/>
              <p:nvPr/>
            </p:nvSpPr>
            <p:spPr>
              <a:xfrm>
                <a:off x="6353155" y="4593043"/>
                <a:ext cx="1413747" cy="650499"/>
              </a:xfrm>
              <a:prstGeom prst="wedgeRoundRectCallout">
                <a:avLst>
                  <a:gd name="adj1" fmla="val -1294"/>
                  <a:gd name="adj2" fmla="val 8007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전 이랑 다른데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??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1B3B90-CA0B-4A77-95F5-43B16C7BB92C}"/>
                </a:ext>
              </a:extLst>
            </p:cNvPr>
            <p:cNvGrpSpPr/>
            <p:nvPr/>
          </p:nvGrpSpPr>
          <p:grpSpPr>
            <a:xfrm>
              <a:off x="6256440" y="5387164"/>
              <a:ext cx="2282992" cy="1115977"/>
              <a:chOff x="548295" y="4253029"/>
              <a:chExt cx="4713424" cy="230402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2333AD-714D-471D-9519-0D88A8D51108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B7A6EB4A-0EBD-4600-9885-2C47DF958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6">
                  <a:extLst>
                    <a:ext uri="{FF2B5EF4-FFF2-40B4-BE49-F238E27FC236}">
                      <a16:creationId xmlns:a16="http://schemas.microsoft.com/office/drawing/2014/main" id="{FE999A68-4EB6-455B-B5CC-03A56AAA74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A6B8697E-F685-4B5E-8BE3-BD26A1C3A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665639" y="4575406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0">
                <a:extLst>
                  <a:ext uri="{FF2B5EF4-FFF2-40B4-BE49-F238E27FC236}">
                    <a16:creationId xmlns:a16="http://schemas.microsoft.com/office/drawing/2014/main" id="{D8ACBA68-C8E3-4385-9911-08AFB4E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268160" y="5673445"/>
                <a:ext cx="757953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2">
                <a:extLst>
                  <a:ext uri="{FF2B5EF4-FFF2-40B4-BE49-F238E27FC236}">
                    <a16:creationId xmlns:a16="http://schemas.microsoft.com/office/drawing/2014/main" id="{3ACDBC5D-E2AB-4686-83DF-D5E52B621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36581A3-451E-4177-830F-B6037D03622E}"/>
                  </a:ext>
                </a:extLst>
              </p:cNvPr>
              <p:cNvSpPr/>
              <p:nvPr/>
            </p:nvSpPr>
            <p:spPr>
              <a:xfrm>
                <a:off x="695325" y="4729807"/>
                <a:ext cx="1413747" cy="650499"/>
              </a:xfrm>
              <a:prstGeom prst="wedgeRoundRectCallout">
                <a:avLst>
                  <a:gd name="adj1" fmla="val -20833"/>
                  <a:gd name="adj2" fmla="val 756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아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..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지루해</a:t>
                </a: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F9D520FF-D034-40F8-BEDB-8DE81046B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295" y="5406726"/>
                <a:ext cx="1150328" cy="11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91413-864F-41FD-8ADC-CD453EEFAACF}"/>
              </a:ext>
            </a:extLst>
          </p:cNvPr>
          <p:cNvSpPr txBox="1"/>
          <p:nvPr/>
        </p:nvSpPr>
        <p:spPr>
          <a:xfrm>
            <a:off x="8591880" y="4446618"/>
            <a:ext cx="3019872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경우 재시도하는 과정에서 전과 다른 환경에 만들어 새로운 플레이 경험을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이것 역시 많은 반복플레이 과정을 통해 유저는 익숙해지게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생성이 업데이트가 필요 없는 완벽한 시스템은 아니다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X,y,m,n</a:t>
            </a:r>
            <a:r>
              <a:rPr lang="ko-KR" altLang="en-US" sz="1200" dirty="0">
                <a:solidFill>
                  <a:schemeClr val="tx1"/>
                </a:solidFill>
              </a:rPr>
              <a:t>은 길을 만드는 타일이며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조합을 통해 구불구불한 길을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b, c</a:t>
            </a:r>
            <a:r>
              <a:rPr lang="ko-KR" altLang="en-US" sz="1200" dirty="0">
                <a:solidFill>
                  <a:schemeClr val="tx1"/>
                </a:solidFill>
              </a:rPr>
              <a:t>는 특정 버프를 주는 성소가 등장하며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에서 고정 이벤트가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미리 구조물의 리소스를 만들어 둔 상태에서 랜덤 배치함으로 이후 기존의 리소스를 재활용할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살리기 위해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모든 요소가 랜덤으로 배치된다면 시스템을 제어하기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제어하는데 성공하더라도 유저입장에서 긍정적으로 받아들이기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나무처럼 가치가 낮은 요소를 랜덤으로 배치한다고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나무 대신 오두막이나 동굴이 있는 경우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게임의 특징을 부각시킬 수 있는 랜덤 요소를 설정하는 것이 중요하다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랜덤 배치할 요소와 구역을 지정해 배치하는 것이 이상적인 방식이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예측 불가능한 게임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게임 내에서 전달하는 정보를 통해 죽음을 피하기 위한 앞으로 일어날 일을 예상하며 준비한다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예측에 성공하면 성취감과 안도감을 가지게 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예측이 불가능하며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상황 하나하나에 대처하는 방법을 재도전을 통해 학습하게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죽음과 예측 불가한 </a:t>
            </a:r>
            <a:r>
              <a:rPr lang="ko-KR" altLang="en-US" sz="1200" dirty="0" err="1">
                <a:solidFill>
                  <a:schemeClr val="tx1"/>
                </a:solidFill>
              </a:rPr>
              <a:t>상황를</a:t>
            </a:r>
            <a:r>
              <a:rPr lang="ko-KR" altLang="en-US" sz="1200" dirty="0">
                <a:solidFill>
                  <a:schemeClr val="tx1"/>
                </a:solidFill>
              </a:rPr>
              <a:t> 통해 유저의 긴장감과 스릴을 증가시킬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예측 불가능함에 운적요소도 함께 작용한다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운이 좋아 플레이어에게 유리한 상황만 반복적으로 등장할 수 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좋지 않아 플레이어에게 불리한 상황만 반복적으로 등장할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반면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너무 강해 플레이어의 실력을 제대로 발휘하지 못할 경우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유저의 반발심이 생기게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F294A3-F7BA-4675-AA87-E17441DA3A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랜덤 생성과 식별 요소의 상호작용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F13A8B-0700-41B6-9A36-1698D62479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CDD8DDC-58F9-4596-A00D-CBEDC77D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79BA5DD-FC6B-4C3C-9DA9-69A4E5F16AA3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586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718A3-71FF-4D92-AF47-6377472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0A67-0380-4049-B227-69A048DA3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3D98A3-6FFC-4662-86FA-555892F416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04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6178AE-351E-405C-A95E-DACEC64EB3F9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F1FD2-919D-4D8F-986F-6FC67962D672}"/>
              </a:ext>
            </a:extLst>
          </p:cNvPr>
          <p:cNvSpPr/>
          <p:nvPr/>
        </p:nvSpPr>
        <p:spPr>
          <a:xfrm>
            <a:off x="11607801" y="1177144"/>
            <a:ext cx="584200" cy="245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B62B96-D2DE-4B26-8AE5-F1E07E3DB388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C5A09-1D7A-446D-B6ED-F239BC044B8B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61C219-EA59-4FB1-91BD-C722AA70A6B2}"/>
              </a:ext>
            </a:extLst>
          </p:cNvPr>
          <p:cNvSpPr/>
          <p:nvPr/>
        </p:nvSpPr>
        <p:spPr>
          <a:xfrm>
            <a:off x="5444613" y="119459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EE38BDC-4120-445D-8FF0-6F3815878AAD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마니아성 </a:t>
            </a:r>
            <a:r>
              <a:rPr lang="en-US" altLang="ko-KR" sz="1600" dirty="0"/>
              <a:t>vs </a:t>
            </a:r>
            <a:r>
              <a:rPr lang="ko-KR" altLang="en-US" sz="1600" dirty="0"/>
              <a:t>대중성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753D28-B349-4F39-80AC-D166B6A672BE}"/>
              </a:ext>
            </a:extLst>
          </p:cNvPr>
          <p:cNvSpPr/>
          <p:nvPr/>
        </p:nvSpPr>
        <p:spPr>
          <a:xfrm>
            <a:off x="485774" y="1399060"/>
            <a:ext cx="11220451" cy="1515592"/>
          </a:xfrm>
          <a:prstGeom prst="roundRect">
            <a:avLst>
              <a:gd name="adj" fmla="val 173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게임은 마니아성이 강한 게임 장르이다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호불호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심하게 갈리는 장르라서 기존에 플레이 해본 경험이 있는 유저라도 느끼는 경험이 다르다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하드코어 모드의 경우에도 게임성을 잘 살린 컨텐츠이다 라고 호평한 유저가 있는 반면 다시는 안 할 것이라 못박는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호평하는 유저의 경우 다른 게임에서 느낄 수 없는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 시 오는 큰 성취감에 매료되었다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불평하는 유저의 경우 오랜 시간 투자한 노력과 시간을 무시하고 바로 캐릭터를 삭제하는 것에 불쾌감이 들었다고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A23ABF-4432-4F81-99F9-49F19E2FDFCE}"/>
              </a:ext>
            </a:extLst>
          </p:cNvPr>
          <p:cNvSpPr/>
          <p:nvPr/>
        </p:nvSpPr>
        <p:spPr>
          <a:xfrm>
            <a:off x="485775" y="3041047"/>
            <a:ext cx="5551230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마니아층을 타겟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다른 게임들과 차별화 시도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요즘 게임은 장르의 벽이 많이 사라진 상황이다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FPS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를 섞은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데스티니 가디언즈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 같이 같은 </a:t>
            </a:r>
            <a:r>
              <a:rPr lang="en-US" altLang="ko-KR" sz="1200" dirty="0">
                <a:solidFill>
                  <a:schemeClr val="tx1"/>
                </a:solidFill>
              </a:rPr>
              <a:t>FPS </a:t>
            </a:r>
            <a:r>
              <a:rPr lang="ko-KR" altLang="en-US" sz="1200" dirty="0">
                <a:solidFill>
                  <a:schemeClr val="tx1"/>
                </a:solidFill>
              </a:rPr>
              <a:t>게임이지만 새로운 즐거움을 주기위해 다른 장르의 요소를 사용하는 경우는 과거 부터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차별화를 위한 다른 방식은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역발상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플레이어가 용사가 되어 던전의 악당을 처치하러 가는 것은 너무나도 진부한 이야기가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그것을 비꼬아 생각하면 플레이어가 던전을 지키는 악당이 될 수 있다는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던전 메이커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플레이어가 던전을 지키는 악당이 되어 던전에 몰려오는 용사들을 막는 컨셉으로 게임이 진행된다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1433EF-B842-4387-90F1-4EFC77D2F6EA}"/>
              </a:ext>
            </a:extLst>
          </p:cNvPr>
          <p:cNvSpPr/>
          <p:nvPr/>
        </p:nvSpPr>
        <p:spPr>
          <a:xfrm>
            <a:off x="5712248" y="291885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97AA6-892D-423C-9A64-B6A22778E9DA}"/>
              </a:ext>
            </a:extLst>
          </p:cNvPr>
          <p:cNvSpPr/>
          <p:nvPr/>
        </p:nvSpPr>
        <p:spPr>
          <a:xfrm>
            <a:off x="6154991" y="3041047"/>
            <a:ext cx="5551233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대중을 타겟으로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보다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가볍다의</a:t>
            </a:r>
            <a:r>
              <a:rPr lang="ko-KR" altLang="en-US" sz="1200" dirty="0">
                <a:solidFill>
                  <a:schemeClr val="tx1"/>
                </a:solidFill>
              </a:rPr>
              <a:t> 영어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라이트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합성어로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요소를 가볍게 사용한 게임을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주로 영원한 죽음에서 게임의 진입장벽을 낮추기 위해 다양한 시도를 하는 편이다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대표적인 예시로 던전에서 사용하는 재화와 마을에서 사용하는 재화를 둘로 나눠 던전에서 사망하게 되면 진행한 던전 수에 띠라 마을에서 사용할 수 있는 재화를 지급하는 경우가 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 그리드의 경우 재화를 공통으로 사용하되 사망 시 모든 재화를 잃는 것이 아니라 소량의 재화만 가져가게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그리고 경험치 시스템을 활용해 던전을 진행한 만큼 캐릭터의 레벨을 올려 편의성을 강화 할 수 있도록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D25DD9-A24B-464A-9095-88F489C2337B}"/>
              </a:ext>
            </a:extLst>
          </p:cNvPr>
          <p:cNvSpPr/>
          <p:nvPr/>
        </p:nvSpPr>
        <p:spPr>
          <a:xfrm>
            <a:off x="5970330" y="2852181"/>
            <a:ext cx="251338" cy="2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D4D482-5B71-4366-ABDE-3D7E09901A4E}"/>
              </a:ext>
            </a:extLst>
          </p:cNvPr>
          <p:cNvSpPr/>
          <p:nvPr/>
        </p:nvSpPr>
        <p:spPr>
          <a:xfrm>
            <a:off x="6037005" y="381695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B7A795-0CFE-49C4-AA31-107E3A133ED6}"/>
              </a:ext>
            </a:extLst>
          </p:cNvPr>
          <p:cNvSpPr/>
          <p:nvPr/>
        </p:nvSpPr>
        <p:spPr>
          <a:xfrm>
            <a:off x="11692198" y="2711149"/>
            <a:ext cx="415406" cy="415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5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장르에 대하여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9931" y="2805302"/>
            <a:ext cx="5552444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159627" y="2805302"/>
            <a:ext cx="5546598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0603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게임들과 차별화 되는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만의 특징 요소들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9931" y="850632"/>
            <a:ext cx="11226293" cy="1839438"/>
          </a:xfrm>
          <a:prstGeom prst="roundRect">
            <a:avLst>
              <a:gd name="adj" fmla="val 178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베를린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컴퍼런스에서</a:t>
            </a:r>
            <a:r>
              <a:rPr lang="ko-KR" altLang="en-US" sz="1200" dirty="0">
                <a:solidFill>
                  <a:schemeClr val="tx1"/>
                </a:solidFill>
              </a:rPr>
              <a:t>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</a:t>
            </a:r>
            <a:r>
              <a:rPr lang="ko-KR" altLang="en-US" sz="1400" b="1" dirty="0">
                <a:solidFill>
                  <a:srgbClr val="7030A0"/>
                </a:solidFill>
              </a:rPr>
              <a:t>요소들을 가치별로 나눠 </a:t>
            </a:r>
            <a:r>
              <a:rPr lang="ko-KR" altLang="en-US" sz="1200" dirty="0">
                <a:solidFill>
                  <a:schemeClr val="tx1"/>
                </a:solidFill>
              </a:rPr>
              <a:t>발표했다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7030A0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란 새로운 장르로서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단지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로그와 비슷한 것</a:t>
            </a:r>
            <a:r>
              <a:rPr lang="en-US" altLang="ko-KR" sz="1400" b="1" dirty="0">
                <a:solidFill>
                  <a:srgbClr val="7030A0"/>
                </a:solidFill>
              </a:rPr>
              <a:t>‘ </a:t>
            </a:r>
            <a:r>
              <a:rPr lang="ko-KR" altLang="en-US" sz="14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ADOM, </a:t>
            </a:r>
            <a:r>
              <a:rPr lang="en-US" altLang="ko-KR" sz="1200" dirty="0" err="1">
                <a:solidFill>
                  <a:schemeClr val="tx1"/>
                </a:solidFill>
              </a:rPr>
              <a:t>Angband</a:t>
            </a:r>
            <a:r>
              <a:rPr lang="en-US" altLang="ko-KR" sz="1200" dirty="0">
                <a:solidFill>
                  <a:schemeClr val="tx1"/>
                </a:solidFill>
              </a:rPr>
              <a:t>, Crawl, 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, Rouge</a:t>
            </a:r>
            <a:r>
              <a:rPr lang="ko-KR" altLang="en-US" sz="1200" dirty="0">
                <a:solidFill>
                  <a:schemeClr val="tx1"/>
                </a:solidFill>
              </a:rPr>
              <a:t>을 예로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아래 요소들을 </a:t>
            </a:r>
            <a:r>
              <a:rPr lang="ko-KR" altLang="en-US" sz="1400" b="1" dirty="0">
                <a:solidFill>
                  <a:srgbClr val="7030A0"/>
                </a:solidFill>
              </a:rPr>
              <a:t>로그 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게임인지 결정하는 데 사용</a:t>
            </a:r>
            <a:r>
              <a:rPr lang="ko-KR" altLang="en-US" sz="1200" dirty="0">
                <a:solidFill>
                  <a:schemeClr val="tx1"/>
                </a:solidFill>
              </a:rPr>
              <a:t>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820961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Low-Value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A00752-D36B-4F46-A201-C45C281F31DB}"/>
              </a:ext>
            </a:extLst>
          </p:cNvPr>
          <p:cNvSpPr/>
          <p:nvPr/>
        </p:nvSpPr>
        <p:spPr>
          <a:xfrm>
            <a:off x="479931" y="4995590"/>
            <a:ext cx="11229563" cy="1657940"/>
          </a:xfrm>
          <a:prstGeom prst="roundRect">
            <a:avLst>
              <a:gd name="adj" fmla="val 209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요소가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필수 요소는 아니다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몇가지 요소는 개발과정에서 빠질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몇 가지 요소를 갖고 있다고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라고 말할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4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C2A28-EEDE-4502-B162-28566BDB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1D5A5-D764-46BA-BE28-3898961C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52" y="2958902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868BC3F-853F-4C81-B04A-105FDD0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69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E08188D-4AFD-41DB-9816-FC1D2CAC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41" y="3822457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0D70D-7446-435F-9BEA-D17806991791}"/>
              </a:ext>
            </a:extLst>
          </p:cNvPr>
          <p:cNvSpPr/>
          <p:nvPr/>
        </p:nvSpPr>
        <p:spPr>
          <a:xfrm>
            <a:off x="2679867" y="2818774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High-Value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D297B8-A014-499F-914E-D8B450236611}"/>
              </a:ext>
            </a:extLst>
          </p:cNvPr>
          <p:cNvSpPr/>
          <p:nvPr/>
        </p:nvSpPr>
        <p:spPr>
          <a:xfrm>
            <a:off x="8382261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이외에도 다른 게임에서 사용하고 있는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개발환경에 따라 추가되기도 하고 빠지기도 하는 것들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90455524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라이크의</a:t>
                      </a:r>
                      <a:r>
                        <a:rPr lang="ko-KR" altLang="en-US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ko-KR" altLang="en-US" sz="1600" b="1" dirty="0"/>
                        <a:t> 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다르게 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14487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 PC RPG</a:t>
            </a:r>
            <a:r>
              <a:rPr lang="ko-KR" altLang="en-US" sz="1400" b="1" dirty="0">
                <a:solidFill>
                  <a:srgbClr val="7030A0"/>
                </a:solidFill>
              </a:rPr>
              <a:t> 게임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 err="1">
                <a:solidFill>
                  <a:schemeClr val="tx1"/>
                </a:solidFill>
              </a:rPr>
              <a:t>아돔</a:t>
            </a:r>
            <a:r>
              <a:rPr lang="en-US" altLang="ko-KR" sz="1200" dirty="0">
                <a:solidFill>
                  <a:schemeClr val="tx1"/>
                </a:solidFill>
              </a:rPr>
              <a:t>(ADOM)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51E251B-056B-43F2-8920-FEFF285E7894}"/>
              </a:ext>
            </a:extLst>
          </p:cNvPr>
          <p:cNvSpPr/>
          <p:nvPr/>
        </p:nvSpPr>
        <p:spPr>
          <a:xfrm>
            <a:off x="464402" y="821780"/>
            <a:ext cx="11235071" cy="2166902"/>
          </a:xfrm>
          <a:prstGeom prst="roundRect">
            <a:avLst>
              <a:gd name="adj" fmla="val 92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46F565-30DD-4518-8F5F-33AA44AC3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39" t="10869" r="25555" b="50003"/>
          <a:stretch/>
        </p:blipFill>
        <p:spPr>
          <a:xfrm>
            <a:off x="702075" y="965095"/>
            <a:ext cx="3281632" cy="1831151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60B3F-B1F9-45F4-9626-857F26EABC52}"/>
              </a:ext>
            </a:extLst>
          </p:cNvPr>
          <p:cNvSpPr txBox="1"/>
          <p:nvPr/>
        </p:nvSpPr>
        <p:spPr>
          <a:xfrm>
            <a:off x="1822320" y="2793423"/>
            <a:ext cx="1041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오메가</a:t>
            </a:r>
            <a:r>
              <a:rPr lang="en-US" altLang="ko-KR" sz="1000" dirty="0"/>
              <a:t>(Omega)</a:t>
            </a:r>
            <a:endParaRPr lang="ko-KR" altLang="en-US" sz="1000" dirty="0"/>
          </a:p>
        </p:txBody>
      </p:sp>
      <p:pic>
        <p:nvPicPr>
          <p:cNvPr id="25" name="Picture 4" descr="nethack에 대한 이미지 검색결과">
            <a:extLst>
              <a:ext uri="{FF2B5EF4-FFF2-40B4-BE49-F238E27FC236}">
                <a16:creationId xmlns:a16="http://schemas.microsoft.com/office/drawing/2014/main" id="{CB8F4E76-0C16-4F17-A1CB-CF72757C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25" y="950153"/>
            <a:ext cx="3281632" cy="18377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DCE18-B5A0-4A0D-A27B-7D23201071A7}"/>
              </a:ext>
            </a:extLst>
          </p:cNvPr>
          <p:cNvSpPr txBox="1"/>
          <p:nvPr/>
        </p:nvSpPr>
        <p:spPr>
          <a:xfrm>
            <a:off x="5615503" y="2787866"/>
            <a:ext cx="955877" cy="23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넷핵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Nethack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8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2611621A-B460-4DF9-881E-0392D330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75" y="974973"/>
            <a:ext cx="3278243" cy="1852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359F49-8342-4252-BC80-D4DF8251EB65}"/>
              </a:ext>
            </a:extLst>
          </p:cNvPr>
          <p:cNvSpPr txBox="1"/>
          <p:nvPr/>
        </p:nvSpPr>
        <p:spPr>
          <a:xfrm>
            <a:off x="9536312" y="2792039"/>
            <a:ext cx="611968" cy="2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ADOM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848412"/>
            <a:ext cx="5581102" cy="5731509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848639"/>
            <a:ext cx="5560189" cy="573127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53678"/>
              </p:ext>
            </p:extLst>
          </p:nvPr>
        </p:nvGraphicFramePr>
        <p:xfrm>
          <a:off x="425250" y="3627948"/>
          <a:ext cx="5581103" cy="2951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출시 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키보드와 마우스를 활용하는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빠른 전투가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5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보다 일반적인 플레이어들이 쉽게 즐길 수 있도록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요소를 가볍게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(Lite)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라이트에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대해서 이후 정리할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0" y="979863"/>
            <a:ext cx="4490578" cy="2525950"/>
          </a:xfrm>
          <a:prstGeom prst="roundRect">
            <a:avLst>
              <a:gd name="adj" fmla="val 10014"/>
            </a:avLst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93591C-440A-4722-812C-84877DDFABEA}"/>
              </a:ext>
            </a:extLst>
          </p:cNvPr>
          <p:cNvSpPr/>
          <p:nvPr/>
        </p:nvSpPr>
        <p:spPr>
          <a:xfrm>
            <a:off x="6829425" y="2662238"/>
            <a:ext cx="1828800" cy="6953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영원한 죽음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FCBF7A2-4B28-4ACC-BF25-785E2D216733}"/>
              </a:ext>
            </a:extLst>
          </p:cNvPr>
          <p:cNvSpPr/>
          <p:nvPr/>
        </p:nvSpPr>
        <p:spPr>
          <a:xfrm>
            <a:off x="9248775" y="2662238"/>
            <a:ext cx="1828800" cy="6953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31BA917-EF98-45AF-9C3D-82958ECAE59C}"/>
              </a:ext>
            </a:extLst>
          </p:cNvPr>
          <p:cNvSpPr/>
          <p:nvPr/>
        </p:nvSpPr>
        <p:spPr>
          <a:xfrm>
            <a:off x="6829425" y="3790951"/>
            <a:ext cx="1828800" cy="6953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식별 요소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7B9BA87-51D0-4A43-B36B-0DFCDC782233}"/>
              </a:ext>
            </a:extLst>
          </p:cNvPr>
          <p:cNvSpPr/>
          <p:nvPr/>
        </p:nvSpPr>
        <p:spPr>
          <a:xfrm>
            <a:off x="9248775" y="3790951"/>
            <a:ext cx="1828800" cy="6953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자원 관리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0DC96E-6D4E-4202-A71B-B479E7E60E31}"/>
              </a:ext>
            </a:extLst>
          </p:cNvPr>
          <p:cNvSpPr txBox="1"/>
          <p:nvPr/>
        </p:nvSpPr>
        <p:spPr>
          <a:xfrm>
            <a:off x="7295290" y="1934902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라이크를</a:t>
            </a:r>
            <a:r>
              <a:rPr lang="ko-KR" altLang="en-US" dirty="0"/>
              <a:t> 대표하는 요소들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BFC57A-CA99-4CC7-8CB4-694B327695B8}"/>
              </a:ext>
            </a:extLst>
          </p:cNvPr>
          <p:cNvSpPr txBox="1"/>
          <p:nvPr/>
        </p:nvSpPr>
        <p:spPr>
          <a:xfrm>
            <a:off x="6253702" y="5348432"/>
            <a:ext cx="55130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위 내가지가 가지는 특징을 설명하고 </a:t>
            </a:r>
            <a:r>
              <a:rPr lang="en-US" altLang="ko-KR" sz="1100" dirty="0"/>
              <a:t>‘</a:t>
            </a:r>
            <a:r>
              <a:rPr lang="ko-KR" altLang="en-US" sz="1100" dirty="0"/>
              <a:t>던 그리드</a:t>
            </a:r>
            <a:r>
              <a:rPr lang="en-US" altLang="ko-KR" sz="1100" dirty="0"/>
              <a:t>’</a:t>
            </a:r>
            <a:r>
              <a:rPr lang="ko-KR" altLang="en-US" sz="1100" dirty="0"/>
              <a:t>에서 어떤 방식으로 사용했는지 살펴봄</a:t>
            </a: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1" cy="2198052"/>
          </a:xfrm>
          <a:prstGeom prst="roundRect">
            <a:avLst>
              <a:gd name="adj" fmla="val 1413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플레이어에게 임의의 세이브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로드를 허용하지 않는다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좋지 않은 행동 결과가 나왔다고 이전 세이브를 불러와 재시도 하는 것이 불가능하다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캐릭터가 죽으면 당시 캐릭터의 성장치와 아이템을 모두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플레이어의 </a:t>
            </a:r>
            <a:r>
              <a:rPr lang="ko-KR" altLang="en-US" sz="1400" b="1" dirty="0">
                <a:solidFill>
                  <a:srgbClr val="7030A0"/>
                </a:solidFill>
              </a:rPr>
              <a:t>결정을 되돌릴 수 없고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사망의 페널티가 커서</a:t>
            </a:r>
            <a:r>
              <a:rPr lang="en-US" altLang="ko-KR" sz="1400" b="1" dirty="0">
                <a:solidFill>
                  <a:srgbClr val="7030A0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유저에게 긴장감과 선택의 필요성을 부여</a:t>
            </a:r>
            <a:r>
              <a:rPr lang="ko-KR" altLang="en-US" sz="1200" dirty="0">
                <a:solidFill>
                  <a:schemeClr val="tx1"/>
                </a:solidFill>
              </a:rPr>
              <a:t>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32260FD-E0F2-491F-B6C0-DEEEE9DE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7" y="4579481"/>
            <a:ext cx="2513172" cy="1413660"/>
          </a:xfrm>
          <a:prstGeom prst="roundRect">
            <a:avLst>
              <a:gd name="adj" fmla="val 12786"/>
            </a:avLst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539312D-39EB-4A84-8E4C-9B9313D85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84" t="36838" r="41856" b="35120"/>
          <a:stretch/>
        </p:blipFill>
        <p:spPr>
          <a:xfrm>
            <a:off x="3267282" y="4881779"/>
            <a:ext cx="866786" cy="901812"/>
          </a:xfrm>
          <a:prstGeom prst="roundRect">
            <a:avLst>
              <a:gd name="adj" fmla="val 13370"/>
            </a:avLst>
          </a:prstGeom>
        </p:spPr>
      </p:pic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1" cy="2198052"/>
          </a:xfrm>
          <a:prstGeom prst="roundRect">
            <a:avLst>
              <a:gd name="adj" fmla="val 1413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50000"/>
              </a:lnSpc>
            </a:pPr>
            <a:r>
              <a:rPr lang="ko-KR" altLang="en-US" sz="1400" b="1" dirty="0">
                <a:solidFill>
                  <a:srgbClr val="7030A0"/>
                </a:solidFill>
              </a:rPr>
              <a:t>던전 구조와 아이템</a:t>
            </a:r>
            <a:r>
              <a:rPr lang="en-US" altLang="ko-KR" sz="1400" b="1" dirty="0">
                <a:solidFill>
                  <a:srgbClr val="7030A0"/>
                </a:solidFill>
              </a:rPr>
              <a:t>, NPC</a:t>
            </a:r>
            <a:r>
              <a:rPr lang="ko-KR" altLang="en-US" sz="1400" b="1" dirty="0">
                <a:solidFill>
                  <a:srgbClr val="7030A0"/>
                </a:solidFill>
              </a:rPr>
              <a:t>등의 배치가 랜덤</a:t>
            </a:r>
            <a:r>
              <a:rPr lang="ko-KR" altLang="en-US" sz="1200" dirty="0">
                <a:solidFill>
                  <a:schemeClr val="tx1"/>
                </a:solidFill>
              </a:rPr>
              <a:t>하게 이루어진다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죽음과 함께 시너지를 발휘한다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대부분의 게임은 죽음 이후 플레이했던 던전을 반복적으로 플레이하게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생성되는 던전과 기타 요소들 덕분에 반복 플레이가 지루하게 느껴지는 것을 방지할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유저 플레이에 큰 영향을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극단적인 예로 운이 너무 잘 따라줘 쉽게 클리어 할 수 도 있으며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너무 없어 얼마 가지 못하고 죽는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6F5B1D7-B6C9-4829-BD8C-EE9917E41734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6304164-5330-4A53-87D2-DC3B6687DA05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EC720CB-3FF6-4CFF-8C4F-7E815396CC14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F7FA63F-C1FD-43A5-9263-82A834C96B5D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8152EC-9322-4600-B145-0A55791A516F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4E0CC9-568F-4081-8C69-F5B9CB66FC4F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609716-8DE3-4C86-99AE-4E30F0505A44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A13AC3-8485-4E28-9EC9-2E5A7F65B9D9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976674B-7766-4FDF-9729-E76B01CFF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1" t="32239" r="28253" b="32131"/>
          <a:stretch/>
        </p:blipFill>
        <p:spPr>
          <a:xfrm>
            <a:off x="1650244" y="4521191"/>
            <a:ext cx="2501771" cy="8092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3413F41-4E8D-497F-8A1C-DFAC164FA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10" t="21445" r="44578" b="32018"/>
          <a:stretch/>
        </p:blipFill>
        <p:spPr>
          <a:xfrm>
            <a:off x="567052" y="4518673"/>
            <a:ext cx="1024199" cy="133961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6E87D98-5E00-4A42-AD57-572867512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7" t="77144" r="8472" b="4055"/>
          <a:stretch/>
        </p:blipFill>
        <p:spPr>
          <a:xfrm>
            <a:off x="1650244" y="5426317"/>
            <a:ext cx="2501771" cy="4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1413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50000"/>
              </a:lnSpc>
            </a:pPr>
            <a:r>
              <a:rPr lang="ko-KR" altLang="en-US" sz="1400" b="1" dirty="0">
                <a:solidFill>
                  <a:srgbClr val="7030A0"/>
                </a:solidFill>
              </a:rPr>
              <a:t>아이템의 경우 처음 획득 시 효과나 능력치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</a:rPr>
              <a:t>소모성 아이템의 경우 종류 까지</a:t>
            </a:r>
            <a:r>
              <a:rPr lang="en-US" altLang="ko-KR" sz="1400" b="1" dirty="0">
                <a:solidFill>
                  <a:srgbClr val="7030A0"/>
                </a:solidFill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</a:rPr>
              <a:t>감춰져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감별하거나 효과를 직접 발동하기 전까지 절대로 아이템의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해당 요소를 아이템에만 국한 되어 사용되는 것은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몬스터의 행동 패턴을 직접 경험하지 않으면 알 수 없는 것 또한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진행하지 않은 방에 대한 정보를 유저에게 주지 않는 것도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식별 요소는 활용하기 나름이며 이후 자원관리와 시너지를 발휘해 탐험 욕구를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0E753AE-4EAB-4A58-BB51-6F9140D6CA20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3EAFD37-A654-41BD-8207-0F5FDDCE9B21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6ADED1B-E18B-4EDC-B17A-DEAD6E42DC01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FA1E201-A724-48D8-92F6-E2AD611BA75B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DA0FEC-E654-4E06-9513-9257118E2455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53D332-31D1-496B-850F-FCD6BE30593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32D6600-D075-4A11-932B-BBF91D031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5" t="22818" r="17886" b="34138"/>
          <a:stretch/>
        </p:blipFill>
        <p:spPr>
          <a:xfrm>
            <a:off x="592724" y="4193790"/>
            <a:ext cx="2083801" cy="80163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A5BB792-8B24-408E-82CE-7F7524CE5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7" t="31065" r="20514" b="24355"/>
          <a:stretch/>
        </p:blipFill>
        <p:spPr>
          <a:xfrm>
            <a:off x="592724" y="4941422"/>
            <a:ext cx="2083801" cy="7498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AE62CBD-6752-42B6-A975-8A3754E14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28" t="76180" r="17423" b="17077"/>
          <a:stretch/>
        </p:blipFill>
        <p:spPr>
          <a:xfrm>
            <a:off x="3246223" y="4297890"/>
            <a:ext cx="907617" cy="5508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C934D2B-A8EE-45BE-B104-654ECD69AA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828" t="48688" r="31015" b="38274"/>
          <a:stretch/>
        </p:blipFill>
        <p:spPr>
          <a:xfrm>
            <a:off x="2772146" y="4975446"/>
            <a:ext cx="1381695" cy="7157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1D1E9E1-EB3E-4CE4-8EEA-D07590D500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112" t="51318" r="33034" b="38274"/>
          <a:stretch/>
        </p:blipFill>
        <p:spPr>
          <a:xfrm>
            <a:off x="2767649" y="5743060"/>
            <a:ext cx="1381696" cy="58391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0470490-1D27-41C1-A4D1-21B34701AA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775" t="48688" r="47852" b="40379"/>
          <a:stretch/>
        </p:blipFill>
        <p:spPr>
          <a:xfrm>
            <a:off x="2772146" y="4300179"/>
            <a:ext cx="391646" cy="55082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9753CC7-B299-4370-BB5A-CC5EE0AD03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56" t="48688" r="34504" b="37194"/>
          <a:stretch/>
        </p:blipFill>
        <p:spPr>
          <a:xfrm>
            <a:off x="592724" y="5743060"/>
            <a:ext cx="2083801" cy="5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1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9"/>
            <a:ext cx="11226741" cy="2198052"/>
          </a:xfrm>
          <a:prstGeom prst="roundRect">
            <a:avLst>
              <a:gd name="adj" fmla="val 1413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에 만복도 개념이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일정 시간동안 식사하지 않으면 데미지를 받아 결국 죽게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던전의 한 곳에 머물러 레벨을 올리는 행위를 방지한다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400" b="1" dirty="0">
                <a:solidFill>
                  <a:srgbClr val="7030A0"/>
                </a:solidFill>
              </a:rPr>
              <a:t>주기적으로 식량을 충당하기 위해 끊임없이 탐험하며 이동해야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다른 게임에서는 만복도의 개념을 다양하게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대표적으로 관리해야 하는 자원으로 체력과 자원이 있으며 무기 내구도 또한 관리해야 하는 자원에 속한다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식별 요소와 함께 시너지를 발휘해 새로운 방을 탐험하는 것으로 좋은 효과를 얻을 것이라는 기대심을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43037D-C219-4B37-B5C6-34BC8BD8BA5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FD2D12-6E23-4A19-8ED4-987BDEE77687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05CBEC-BD71-4F92-97E3-62F5F07E3D52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FC41FE-B0BA-408C-A467-A1CCC020CAD5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1D1C09-6708-4E9A-9245-AE1E614D5621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83E176-1673-4D76-816F-8DB56E4A23A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1D7D5F-A53D-45F0-8FA6-45455D17CE74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571270-F5DD-4D6D-974A-85AE55402844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07594C-4BBE-467F-A59C-7260CF9E2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30" b="81443"/>
          <a:stretch/>
        </p:blipFill>
        <p:spPr>
          <a:xfrm>
            <a:off x="676275" y="4294814"/>
            <a:ext cx="2596615" cy="10558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403BE9-34CF-4824-BD6A-5BDB26AE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84357" r="86754" b="381"/>
          <a:stretch/>
        </p:blipFill>
        <p:spPr>
          <a:xfrm>
            <a:off x="676276" y="5442941"/>
            <a:ext cx="1219200" cy="8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2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10553</TotalTime>
  <Words>2731</Words>
  <Application>Microsoft Office PowerPoint</Application>
  <PresentationFormat>와이드스크린</PresentationFormat>
  <Paragraphs>322</Paragraphs>
  <Slides>20</Slides>
  <Notes>16</Notes>
  <HiddenSlides>2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 장르에 대하여</vt:lpstr>
      <vt:lpstr>문서에서 들어가기 전</vt:lpstr>
      <vt:lpstr>로그-라이크 란?</vt:lpstr>
      <vt:lpstr>로그-라이크 요소를 활용한 게임</vt:lpstr>
      <vt:lpstr>로그-라이크의 특징</vt:lpstr>
      <vt:lpstr>로그-라이크의 특징</vt:lpstr>
      <vt:lpstr>로그-라이크의 특징</vt:lpstr>
      <vt:lpstr>로그-라이크의 특징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결론</vt:lpstr>
      <vt:lpstr>로그-라이크(ROGUE-Like)를 개발한다면?</vt:lpstr>
      <vt:lpstr>로그-라이크의 특징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584</cp:revision>
  <dcterms:created xsi:type="dcterms:W3CDTF">2019-10-07T05:13:37Z</dcterms:created>
  <dcterms:modified xsi:type="dcterms:W3CDTF">2019-12-24T14:44:42Z</dcterms:modified>
</cp:coreProperties>
</file>